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CC0099"/>
    <a:srgbClr val="008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835A92BC-B82B-4F3A-8CFD-3492E29708AE}" type="datetimeFigureOut">
              <a:rPr lang="hr-HR" smtClean="0"/>
              <a:t>31.12.2018.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3104337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A92BC-B82B-4F3A-8CFD-3492E29708AE}" type="datetimeFigureOut">
              <a:rPr lang="hr-HR" smtClean="0"/>
              <a:t>31.12.2018.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1500823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A92BC-B82B-4F3A-8CFD-3492E29708AE}" type="datetimeFigureOut">
              <a:rPr lang="hr-HR" smtClean="0"/>
              <a:t>31.12.2018.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958391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835A92BC-B82B-4F3A-8CFD-3492E29708AE}" type="datetimeFigureOut">
              <a:rPr lang="hr-HR" smtClean="0"/>
              <a:t>31.12.2018.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3781465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5A92BC-B82B-4F3A-8CFD-3492E29708AE}" type="datetimeFigureOut">
              <a:rPr lang="hr-HR" smtClean="0"/>
              <a:t>31.12.2018.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2113516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835A92BC-B82B-4F3A-8CFD-3492E29708AE}" type="datetimeFigureOut">
              <a:rPr lang="hr-HR" smtClean="0"/>
              <a:t>31.12.2018.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89239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835A92BC-B82B-4F3A-8CFD-3492E29708AE}" type="datetimeFigureOut">
              <a:rPr lang="hr-HR" smtClean="0"/>
              <a:t>31.12.2018.</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100080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835A92BC-B82B-4F3A-8CFD-3492E29708AE}" type="datetimeFigureOut">
              <a:rPr lang="hr-HR" smtClean="0"/>
              <a:t>31.12.2018.</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709690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A92BC-B82B-4F3A-8CFD-3492E29708AE}" type="datetimeFigureOut">
              <a:rPr lang="hr-HR" smtClean="0"/>
              <a:t>31.12.2018.</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105054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92BC-B82B-4F3A-8CFD-3492E29708AE}" type="datetimeFigureOut">
              <a:rPr lang="hr-HR" smtClean="0"/>
              <a:t>31.12.2018.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384388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5A92BC-B82B-4F3A-8CFD-3492E29708AE}" type="datetimeFigureOut">
              <a:rPr lang="hr-HR" smtClean="0"/>
              <a:t>31.12.2018.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82AD11A-6072-4A21-874A-64496E79F15F}" type="slidenum">
              <a:rPr lang="hr-HR" smtClean="0"/>
              <a:t>‹#›</a:t>
            </a:fld>
            <a:endParaRPr lang="hr-HR"/>
          </a:p>
        </p:txBody>
      </p:sp>
    </p:spTree>
    <p:extLst>
      <p:ext uri="{BB962C8B-B14F-4D97-AF65-F5344CB8AC3E}">
        <p14:creationId xmlns:p14="http://schemas.microsoft.com/office/powerpoint/2010/main" val="178043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A92BC-B82B-4F3A-8CFD-3492E29708AE}" type="datetimeFigureOut">
              <a:rPr lang="hr-HR" smtClean="0"/>
              <a:t>31.12.2018.</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2AD11A-6072-4A21-874A-64496E79F15F}" type="slidenum">
              <a:rPr lang="hr-HR" smtClean="0"/>
              <a:t>‹#›</a:t>
            </a:fld>
            <a:endParaRPr lang="hr-HR"/>
          </a:p>
        </p:txBody>
      </p:sp>
    </p:spTree>
    <p:extLst>
      <p:ext uri="{BB962C8B-B14F-4D97-AF65-F5344CB8AC3E}">
        <p14:creationId xmlns:p14="http://schemas.microsoft.com/office/powerpoint/2010/main" val="232346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772400" cy="1368151"/>
          </a:xfrm>
        </p:spPr>
        <p:txBody>
          <a:bodyPr>
            <a:normAutofit/>
          </a:bodyPr>
          <a:lstStyle/>
          <a:p>
            <a:r>
              <a:rPr lang="hr-HR" dirty="0" smtClean="0"/>
              <a:t>Finski jezik/</a:t>
            </a:r>
            <a:r>
              <a:rPr lang="hr-HR" dirty="0" err="1" smtClean="0"/>
              <a:t>Suomen</a:t>
            </a:r>
            <a:r>
              <a:rPr lang="hr-HR" dirty="0" smtClean="0"/>
              <a:t> </a:t>
            </a:r>
            <a:r>
              <a:rPr lang="hr-HR" dirty="0" err="1"/>
              <a:t>kieli</a:t>
            </a:r>
            <a:endParaRPr lang="hr-HR" dirty="0"/>
          </a:p>
        </p:txBody>
      </p:sp>
      <p:sp>
        <p:nvSpPr>
          <p:cNvPr id="3" name="Subtitle 2"/>
          <p:cNvSpPr>
            <a:spLocks noGrp="1"/>
          </p:cNvSpPr>
          <p:nvPr>
            <p:ph type="subTitle" idx="1"/>
          </p:nvPr>
        </p:nvSpPr>
        <p:spPr/>
        <p:txBody>
          <a:bodyPr/>
          <a:lstStyle/>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500" y="1484784"/>
            <a:ext cx="5715000" cy="3834928"/>
          </a:xfrm>
          <a:prstGeom prst="rect">
            <a:avLst/>
          </a:prstGeom>
        </p:spPr>
      </p:pic>
    </p:spTree>
    <p:extLst>
      <p:ext uri="{BB962C8B-B14F-4D97-AF65-F5344CB8AC3E}">
        <p14:creationId xmlns:p14="http://schemas.microsoft.com/office/powerpoint/2010/main" val="2447248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a:xfrm>
            <a:off x="457200" y="1600200"/>
            <a:ext cx="8579296" cy="4525963"/>
          </a:xfrm>
        </p:spPr>
        <p:txBody>
          <a:bodyPr>
            <a:normAutofit fontScale="85000" lnSpcReduction="20000"/>
          </a:bodyPr>
          <a:lstStyle/>
          <a:p>
            <a:pPr marL="0" indent="0">
              <a:buNone/>
            </a:pPr>
            <a:r>
              <a:rPr lang="fi-FI" dirty="0"/>
              <a:t>Mnogi ljudi smatraju finski i s njim povezane jezike pripadnicima skandinavskih jezika. Ustvari finski genetički nema nikakve veze sa švedskim ili norveškim. Jedini važni europski jezik koji ima zajedničko porijeklo sa finskim je mađarski. Da bi pojasnili blizinu odnosa među njima recimo da je finski toliko srodan s mađarskim koliko je engleski npr. srodan sa albanskim ili ruskim. Najbliži jezici s finskim su baltofinski jezici: estonski, karelski, vespaški, oloneški, ižorski itd. </a:t>
            </a:r>
            <a:r>
              <a:rPr lang="hr-HR" dirty="0"/>
              <a:t>Govornici finskog mogu </a:t>
            </a:r>
            <a:r>
              <a:rPr lang="hr-HR" dirty="0" smtClean="0"/>
              <a:t>razumjeti </a:t>
            </a:r>
            <a:r>
              <a:rPr lang="hr-HR" dirty="0" err="1"/>
              <a:t>karelski</a:t>
            </a:r>
            <a:r>
              <a:rPr lang="hr-HR" dirty="0"/>
              <a:t> i do nekog stupnja estonski. Finski je jedan od najmoćnijih ugrofinskih jezika. Ima službeni status u Finskoj i EU a govori ga gotovo 5 milijuna ljudi. Najveći broj srodnih jezika su u Ruskoj federaciji. Mnogim od tih jezika prijeti nestanak</a:t>
            </a:r>
          </a:p>
        </p:txBody>
      </p:sp>
    </p:spTree>
    <p:extLst>
      <p:ext uri="{BB962C8B-B14F-4D97-AF65-F5344CB8AC3E}">
        <p14:creationId xmlns:p14="http://schemas.microsoft.com/office/powerpoint/2010/main" val="1068615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2808759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Dijalekti finskog jezika</a:t>
            </a:r>
            <a:endParaRPr lang="hr-HR"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92674" y="260648"/>
            <a:ext cx="3999805" cy="6264696"/>
          </a:xfrm>
        </p:spPr>
      </p:pic>
      <p:sp>
        <p:nvSpPr>
          <p:cNvPr id="4" name="Text Placeholder 3"/>
          <p:cNvSpPr>
            <a:spLocks noGrp="1"/>
          </p:cNvSpPr>
          <p:nvPr>
            <p:ph type="body" sz="half" idx="2"/>
          </p:nvPr>
        </p:nvSpPr>
        <p:spPr>
          <a:xfrm>
            <a:off x="457200" y="1435100"/>
            <a:ext cx="3394720" cy="4691063"/>
          </a:xfrm>
        </p:spPr>
        <p:txBody>
          <a:bodyPr/>
          <a:lstStyle/>
          <a:p>
            <a:r>
              <a:rPr lang="hr-HR" dirty="0" smtClean="0"/>
              <a:t>Finski jezik ima 7 dijalekata (narječja).</a:t>
            </a:r>
            <a:r>
              <a:rPr lang="fi-FI" dirty="0" smtClean="0"/>
              <a:t>  </a:t>
            </a:r>
            <a:r>
              <a:rPr lang="hr-HR" dirty="0" smtClean="0"/>
              <a:t>Najveća </a:t>
            </a:r>
            <a:r>
              <a:rPr lang="fi-FI" dirty="0" smtClean="0"/>
              <a:t> </a:t>
            </a:r>
            <a:r>
              <a:rPr lang="fi-FI" dirty="0"/>
              <a:t>razlika </a:t>
            </a:r>
            <a:r>
              <a:rPr lang="hr-HR" dirty="0" smtClean="0"/>
              <a:t>je  </a:t>
            </a:r>
            <a:r>
              <a:rPr lang="fi-FI" dirty="0" smtClean="0"/>
              <a:t>između </a:t>
            </a:r>
            <a:r>
              <a:rPr lang="fi-FI" dirty="0"/>
              <a:t>istočnih i </a:t>
            </a:r>
            <a:r>
              <a:rPr lang="fi-FI" dirty="0" smtClean="0"/>
              <a:t>zapadnih</a:t>
            </a:r>
            <a:r>
              <a:rPr lang="hr-HR" dirty="0" smtClean="0"/>
              <a:t> dijalekata</a:t>
            </a:r>
            <a:r>
              <a:rPr lang="fi-FI" dirty="0" smtClean="0"/>
              <a:t>. </a:t>
            </a:r>
            <a:r>
              <a:rPr lang="hr-HR" dirty="0"/>
              <a:t>Razlike se uglavnom </a:t>
            </a:r>
            <a:r>
              <a:rPr lang="hr-HR" dirty="0" smtClean="0"/>
              <a:t>odnose na  fonetiku </a:t>
            </a:r>
            <a:r>
              <a:rPr lang="hr-HR" dirty="0"/>
              <a:t>i </a:t>
            </a:r>
            <a:r>
              <a:rPr lang="hr-HR" dirty="0" smtClean="0"/>
              <a:t>fonologiju no </a:t>
            </a:r>
            <a:r>
              <a:rPr lang="hr-HR" dirty="0"/>
              <a:t>postoje i neke zanimljive leksičke razlike. </a:t>
            </a:r>
            <a:r>
              <a:rPr lang="hr-HR" dirty="0">
                <a:solidFill>
                  <a:srgbClr val="FF0000"/>
                </a:solidFill>
              </a:rPr>
              <a:t>Npr. riječ za grane breze koje se koriste u sauni je </a:t>
            </a:r>
            <a:r>
              <a:rPr lang="hr-HR" dirty="0" err="1">
                <a:solidFill>
                  <a:srgbClr val="FF0000"/>
                </a:solidFill>
              </a:rPr>
              <a:t>vihta</a:t>
            </a:r>
            <a:r>
              <a:rPr lang="hr-HR" dirty="0">
                <a:solidFill>
                  <a:srgbClr val="FF0000"/>
                </a:solidFill>
              </a:rPr>
              <a:t> u zapadnim </a:t>
            </a:r>
            <a:r>
              <a:rPr lang="hr-HR" dirty="0" err="1">
                <a:solidFill>
                  <a:srgbClr val="FF0000"/>
                </a:solidFill>
              </a:rPr>
              <a:t>dijalketima</a:t>
            </a:r>
            <a:r>
              <a:rPr lang="hr-HR" dirty="0">
                <a:solidFill>
                  <a:srgbClr val="FF0000"/>
                </a:solidFill>
              </a:rPr>
              <a:t> a </a:t>
            </a:r>
            <a:r>
              <a:rPr lang="hr-HR" dirty="0" err="1">
                <a:solidFill>
                  <a:srgbClr val="FF0000"/>
                </a:solidFill>
              </a:rPr>
              <a:t>vasta</a:t>
            </a:r>
            <a:r>
              <a:rPr lang="hr-HR" dirty="0">
                <a:solidFill>
                  <a:srgbClr val="FF0000"/>
                </a:solidFill>
              </a:rPr>
              <a:t> </a:t>
            </a:r>
            <a:r>
              <a:rPr lang="hr-HR" dirty="0" err="1">
                <a:solidFill>
                  <a:srgbClr val="FF0000"/>
                </a:solidFill>
              </a:rPr>
              <a:t>u</a:t>
            </a:r>
            <a:r>
              <a:rPr lang="hr-HR" dirty="0">
                <a:solidFill>
                  <a:srgbClr val="FF0000"/>
                </a:solidFill>
              </a:rPr>
              <a:t> istočnim i sjevernim dijalektima</a:t>
            </a:r>
            <a:r>
              <a:rPr lang="hr-HR" dirty="0" smtClean="0">
                <a:solidFill>
                  <a:srgbClr val="FF0000"/>
                </a:solidFill>
              </a:rPr>
              <a:t>.</a:t>
            </a:r>
          </a:p>
          <a:p>
            <a:pPr marL="342900" indent="-342900">
              <a:buFont typeface="+mj-lt"/>
              <a:buAutoNum type="arabicPeriod"/>
            </a:pPr>
            <a:r>
              <a:rPr lang="fi-FI" b="1" dirty="0" smtClean="0">
                <a:solidFill>
                  <a:srgbClr val="00CC00"/>
                </a:solidFill>
              </a:rPr>
              <a:t>Lounaismurteet</a:t>
            </a:r>
            <a:endParaRPr lang="hr-HR" b="1" dirty="0">
              <a:solidFill>
                <a:srgbClr val="00CC00"/>
              </a:solidFill>
            </a:endParaRPr>
          </a:p>
          <a:p>
            <a:pPr marL="342900" indent="-342900">
              <a:buFont typeface="+mj-lt"/>
              <a:buAutoNum type="arabicPeriod"/>
            </a:pPr>
            <a:r>
              <a:rPr lang="fi-FI" b="1" dirty="0">
                <a:solidFill>
                  <a:srgbClr val="008000"/>
                </a:solidFill>
              </a:rPr>
              <a:t>Hämäläismurtee</a:t>
            </a:r>
            <a:r>
              <a:rPr lang="fi-FI" b="1" dirty="0"/>
              <a:t>t</a:t>
            </a:r>
            <a:endParaRPr lang="hr-HR" b="1" dirty="0"/>
          </a:p>
          <a:p>
            <a:pPr marL="342900" indent="-342900">
              <a:buFont typeface="+mj-lt"/>
              <a:buAutoNum type="arabicPeriod"/>
            </a:pPr>
            <a:r>
              <a:rPr lang="fi-FI" b="1" dirty="0">
                <a:solidFill>
                  <a:schemeClr val="accent1">
                    <a:lumMod val="50000"/>
                  </a:schemeClr>
                </a:solidFill>
              </a:rPr>
              <a:t>Etelä-Pohjanmaan murre</a:t>
            </a:r>
            <a:endParaRPr lang="hr-HR" b="1" dirty="0">
              <a:solidFill>
                <a:schemeClr val="accent1">
                  <a:lumMod val="50000"/>
                </a:schemeClr>
              </a:solidFill>
            </a:endParaRPr>
          </a:p>
          <a:p>
            <a:pPr marL="342900" indent="-342900">
              <a:buFont typeface="+mj-lt"/>
              <a:buAutoNum type="arabicPeriod"/>
            </a:pPr>
            <a:r>
              <a:rPr lang="fi-FI" b="1" dirty="0">
                <a:solidFill>
                  <a:schemeClr val="accent1">
                    <a:lumMod val="75000"/>
                  </a:schemeClr>
                </a:solidFill>
              </a:rPr>
              <a:t>Keski- ja pohjoispohjalaiset murteet</a:t>
            </a:r>
            <a:endParaRPr lang="hr-HR" b="1" dirty="0">
              <a:solidFill>
                <a:schemeClr val="accent1">
                  <a:lumMod val="75000"/>
                </a:schemeClr>
              </a:solidFill>
            </a:endParaRPr>
          </a:p>
          <a:p>
            <a:pPr marL="342900" indent="-342900">
              <a:buFont typeface="+mj-lt"/>
              <a:buAutoNum type="arabicPeriod"/>
            </a:pPr>
            <a:r>
              <a:rPr lang="fi-FI" b="1" dirty="0">
                <a:solidFill>
                  <a:schemeClr val="tx2">
                    <a:lumMod val="60000"/>
                    <a:lumOff val="40000"/>
                  </a:schemeClr>
                </a:solidFill>
              </a:rPr>
              <a:t>Peräpohjalaiset murteet</a:t>
            </a:r>
            <a:endParaRPr lang="hr-HR" b="1" dirty="0">
              <a:solidFill>
                <a:schemeClr val="tx2">
                  <a:lumMod val="60000"/>
                  <a:lumOff val="40000"/>
                </a:schemeClr>
              </a:solidFill>
            </a:endParaRPr>
          </a:p>
          <a:p>
            <a:pPr marL="342900" indent="-342900">
              <a:buFont typeface="+mj-lt"/>
              <a:buAutoNum type="arabicPeriod"/>
            </a:pPr>
            <a:r>
              <a:rPr lang="fi-FI" b="1" dirty="0">
                <a:solidFill>
                  <a:srgbClr val="CC0099"/>
                </a:solidFill>
              </a:rPr>
              <a:t>Savolaismurteet</a:t>
            </a:r>
            <a:endParaRPr lang="hr-HR" b="1" dirty="0">
              <a:solidFill>
                <a:srgbClr val="CC0099"/>
              </a:solidFill>
            </a:endParaRPr>
          </a:p>
          <a:p>
            <a:pPr marL="342900" indent="-342900">
              <a:buFont typeface="+mj-lt"/>
              <a:buAutoNum type="arabicPeriod"/>
            </a:pPr>
            <a:r>
              <a:rPr lang="fi-FI" b="1" dirty="0">
                <a:solidFill>
                  <a:srgbClr val="FF3399"/>
                </a:solidFill>
              </a:rPr>
              <a:t>Kaakkoismurtee</a:t>
            </a:r>
            <a:endParaRPr lang="hr-HR" b="1" dirty="0">
              <a:solidFill>
                <a:srgbClr val="FF3399"/>
              </a:solidFill>
            </a:endParaRPr>
          </a:p>
          <a:p>
            <a:endParaRPr lang="hr-HR" dirty="0"/>
          </a:p>
        </p:txBody>
      </p:sp>
    </p:spTree>
    <p:extLst>
      <p:ext uri="{BB962C8B-B14F-4D97-AF65-F5344CB8AC3E}">
        <p14:creationId xmlns:p14="http://schemas.microsoft.com/office/powerpoint/2010/main" val="158549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Finska abeceda i izgovor</a:t>
            </a:r>
            <a:endParaRPr lang="hr-HR" dirty="0"/>
          </a:p>
        </p:txBody>
      </p:sp>
      <p:sp>
        <p:nvSpPr>
          <p:cNvPr id="3" name="Content Placeholder 2"/>
          <p:cNvSpPr>
            <a:spLocks noGrp="1"/>
          </p:cNvSpPr>
          <p:nvPr>
            <p:ph idx="1"/>
          </p:nvPr>
        </p:nvSpPr>
        <p:spPr>
          <a:xfrm>
            <a:off x="0" y="1600201"/>
            <a:ext cx="9144000" cy="532656"/>
          </a:xfrm>
        </p:spPr>
        <p:txBody>
          <a:bodyPr>
            <a:normAutofit fontScale="92500" lnSpcReduction="10000"/>
          </a:bodyPr>
          <a:lstStyle/>
          <a:p>
            <a:pPr marL="0" indent="0">
              <a:buNone/>
            </a:pPr>
            <a:r>
              <a:rPr lang="hr-HR" dirty="0" smtClean="0">
                <a:solidFill>
                  <a:schemeClr val="tx2">
                    <a:lumMod val="50000"/>
                  </a:schemeClr>
                </a:solidFill>
              </a:rPr>
              <a:t>a </a:t>
            </a:r>
            <a:r>
              <a:rPr lang="hr-HR" dirty="0">
                <a:solidFill>
                  <a:schemeClr val="tx2">
                    <a:lumMod val="50000"/>
                  </a:schemeClr>
                </a:solidFill>
              </a:rPr>
              <a:t>å ä b c d e f g h i j k l m n o ö p q r s t u w v x y </a:t>
            </a:r>
            <a:r>
              <a:rPr lang="hr-HR" dirty="0" smtClean="0">
                <a:solidFill>
                  <a:schemeClr val="tx2">
                    <a:lumMod val="50000"/>
                  </a:schemeClr>
                </a:solidFill>
              </a:rPr>
              <a:t>z (22+7)</a:t>
            </a:r>
            <a:endParaRPr lang="hr-HR" dirty="0">
              <a:solidFill>
                <a:schemeClr val="tx2">
                  <a:lumMod val="50000"/>
                </a:schemeClr>
              </a:solidFill>
            </a:endParaRPr>
          </a:p>
          <a:p>
            <a:endParaRPr lang="hr-HR"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64904"/>
            <a:ext cx="9036496" cy="4104456"/>
          </a:xfrm>
          <a:prstGeom prst="rect">
            <a:avLst/>
          </a:prstGeom>
        </p:spPr>
      </p:pic>
    </p:spTree>
    <p:extLst>
      <p:ext uri="{BB962C8B-B14F-4D97-AF65-F5344CB8AC3E}">
        <p14:creationId xmlns:p14="http://schemas.microsoft.com/office/powerpoint/2010/main" val="1670756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Tastatura s finskim slovima</a:t>
            </a:r>
            <a:endParaRPr lang="hr-HR"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012" y="1556792"/>
            <a:ext cx="7419975" cy="3820864"/>
          </a:xfrm>
        </p:spPr>
      </p:pic>
    </p:spTree>
    <p:extLst>
      <p:ext uri="{BB962C8B-B14F-4D97-AF65-F5344CB8AC3E}">
        <p14:creationId xmlns:p14="http://schemas.microsoft.com/office/powerpoint/2010/main" val="2771261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77500" lnSpcReduction="20000"/>
          </a:bodyPr>
          <a:lstStyle/>
          <a:p>
            <a:r>
              <a:rPr lang="hr-HR" dirty="0"/>
              <a:t>Finski upotrebljava osnovni latinički alfabet sa tri dijakritička znaka: ä, </a:t>
            </a:r>
            <a:r>
              <a:rPr lang="hr-HR" dirty="0" err="1"/>
              <a:t>ö</a:t>
            </a:r>
            <a:r>
              <a:rPr lang="hr-HR" dirty="0"/>
              <a:t> i å. Ä i ö koji su relativno zajednički dok se å upotrebljava samo u riječima koje su posuđene iz švedskog kao </a:t>
            </a:r>
            <a:r>
              <a:rPr lang="hr-HR" dirty="0" err="1"/>
              <a:t>skål</a:t>
            </a:r>
            <a:r>
              <a:rPr lang="hr-HR" dirty="0"/>
              <a:t> </a:t>
            </a:r>
            <a:r>
              <a:rPr lang="hr-HR" dirty="0" smtClean="0"/>
              <a:t>(</a:t>
            </a:r>
            <a:r>
              <a:rPr lang="hr-HR" i="1" dirty="0" smtClean="0"/>
              <a:t>nazdravlje </a:t>
            </a:r>
            <a:r>
              <a:rPr lang="hr-HR" dirty="0"/>
              <a:t>pri piću). Finski razlikuje između dugih i kratkih glasova. Važno je to zapamtiti jer greška u dužini samoglasnika ili suglasnika može promijeniti značenje riječi. </a:t>
            </a:r>
            <a:r>
              <a:rPr lang="fi-FI" dirty="0"/>
              <a:t>Npr. treba jasno razlikovati dužinu samoglasnika ako se radi o ekonomskoj krizi (lama) ili o lami (laama). Važna razlika u značenju je u slijedećim fonetski i na izgled sličnim finskim riječima</a:t>
            </a:r>
            <a:r>
              <a:rPr lang="fi-FI" dirty="0" smtClean="0"/>
              <a:t>:</a:t>
            </a:r>
            <a:endParaRPr lang="hr-HR" dirty="0"/>
          </a:p>
          <a:p>
            <a:pPr marL="0" indent="0">
              <a:buNone/>
            </a:pPr>
            <a:r>
              <a:rPr lang="hr-HR" dirty="0" smtClean="0"/>
              <a:t>     </a:t>
            </a:r>
            <a:r>
              <a:rPr lang="fi-FI" dirty="0" smtClean="0"/>
              <a:t>Tili</a:t>
            </a:r>
            <a:r>
              <a:rPr lang="hr-HR" dirty="0" smtClean="0"/>
              <a:t> –</a:t>
            </a:r>
            <a:r>
              <a:rPr lang="fi-FI" dirty="0" smtClean="0"/>
              <a:t>račun</a:t>
            </a:r>
            <a:endParaRPr lang="hr-HR" dirty="0"/>
          </a:p>
          <a:p>
            <a:pPr marL="0" indent="0">
              <a:buNone/>
            </a:pPr>
            <a:r>
              <a:rPr lang="hr-HR" dirty="0" smtClean="0"/>
              <a:t>    </a:t>
            </a:r>
            <a:r>
              <a:rPr lang="fi-FI" dirty="0" smtClean="0"/>
              <a:t> tiili</a:t>
            </a:r>
            <a:r>
              <a:rPr lang="hr-HR" dirty="0"/>
              <a:t> </a:t>
            </a:r>
            <a:r>
              <a:rPr lang="hr-HR" dirty="0" smtClean="0"/>
              <a:t>-</a:t>
            </a:r>
            <a:r>
              <a:rPr lang="fi-FI" dirty="0" smtClean="0"/>
              <a:t>opeka</a:t>
            </a:r>
            <a:endParaRPr lang="hr-HR" dirty="0" smtClean="0"/>
          </a:p>
          <a:p>
            <a:pPr marL="0" indent="0">
              <a:buNone/>
            </a:pPr>
            <a:r>
              <a:rPr lang="hr-HR" dirty="0"/>
              <a:t> </a:t>
            </a:r>
            <a:r>
              <a:rPr lang="hr-HR" dirty="0" smtClean="0"/>
              <a:t>    </a:t>
            </a:r>
            <a:r>
              <a:rPr lang="fi-FI" dirty="0" smtClean="0"/>
              <a:t>tilli</a:t>
            </a:r>
            <a:r>
              <a:rPr lang="hr-HR" dirty="0" smtClean="0"/>
              <a:t>- </a:t>
            </a:r>
            <a:r>
              <a:rPr lang="fi-FI" dirty="0" smtClean="0"/>
              <a:t>kopar</a:t>
            </a:r>
            <a:endParaRPr lang="hr-HR" dirty="0" smtClean="0"/>
          </a:p>
          <a:p>
            <a:r>
              <a:rPr lang="hr-HR" dirty="0" smtClean="0"/>
              <a:t>Naglasak </a:t>
            </a:r>
            <a:r>
              <a:rPr lang="hr-HR" dirty="0"/>
              <a:t>finskog je na prvom slogu. Osnovno je pravilo na finskom </a:t>
            </a:r>
            <a:r>
              <a:rPr lang="hr-HR" i="1" dirty="0" smtClean="0"/>
              <a:t>izgovori </a:t>
            </a:r>
            <a:r>
              <a:rPr lang="hr-HR" i="1" dirty="0"/>
              <a:t>kako je </a:t>
            </a:r>
            <a:r>
              <a:rPr lang="hr-HR" i="1" dirty="0" smtClean="0"/>
              <a:t>napisano</a:t>
            </a:r>
            <a:r>
              <a:rPr lang="hr-HR" dirty="0" smtClean="0"/>
              <a:t>. </a:t>
            </a:r>
            <a:r>
              <a:rPr lang="hr-HR" dirty="0"/>
              <a:t>Ako vidiš napisanu finsku riječ, </a:t>
            </a:r>
            <a:r>
              <a:rPr lang="hr-HR" dirty="0" smtClean="0"/>
              <a:t>najvjerojatnije će te je </a:t>
            </a:r>
            <a:r>
              <a:rPr lang="hr-HR" dirty="0"/>
              <a:t>pravilno izgovoriti. </a:t>
            </a:r>
          </a:p>
        </p:txBody>
      </p:sp>
    </p:spTree>
    <p:extLst>
      <p:ext uri="{BB962C8B-B14F-4D97-AF65-F5344CB8AC3E}">
        <p14:creationId xmlns:p14="http://schemas.microsoft.com/office/powerpoint/2010/main" val="285811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                                VOKALI</a:t>
            </a:r>
            <a:endParaRPr lang="hr-HR" dirty="0"/>
          </a:p>
        </p:txBody>
      </p:sp>
      <p:pic>
        <p:nvPicPr>
          <p:cNvPr id="5" name="Picture Placeholder 4"/>
          <p:cNvPicPr>
            <a:picLocks noGrp="1" noChangeAspect="1"/>
          </p:cNvPicPr>
          <p:nvPr>
            <p:ph type="pic" idx="1"/>
          </p:nvPr>
        </p:nvPicPr>
        <p:blipFill>
          <a:blip r:embed="rId2">
            <a:extLst>
              <a:ext uri="{28A0092B-C50C-407E-A947-70E740481C1C}">
                <a14:useLocalDpi xmlns:a14="http://schemas.microsoft.com/office/drawing/2010/main" val="0"/>
              </a:ext>
            </a:extLst>
          </a:blip>
          <a:srcRect l="3827" r="3827"/>
          <a:stretch>
            <a:fillRect/>
          </a:stretch>
        </p:blipFill>
        <p:spPr/>
      </p:pic>
      <p:sp>
        <p:nvSpPr>
          <p:cNvPr id="4" name="Text Placeholder 3"/>
          <p:cNvSpPr>
            <a:spLocks noGrp="1"/>
          </p:cNvSpPr>
          <p:nvPr>
            <p:ph type="body" sz="half" idx="2"/>
          </p:nvPr>
        </p:nvSpPr>
        <p:spPr/>
        <p:txBody>
          <a:bodyPr>
            <a:normAutofit lnSpcReduction="10000"/>
          </a:bodyPr>
          <a:lstStyle/>
          <a:p>
            <a:endParaRPr lang="hr-HR" dirty="0" smtClean="0"/>
          </a:p>
          <a:p>
            <a:endParaRPr lang="hr-HR" dirty="0"/>
          </a:p>
          <a:p>
            <a:r>
              <a:rPr lang="hr-HR" dirty="0" smtClean="0"/>
              <a:t>   			                            </a:t>
            </a:r>
            <a:r>
              <a:rPr lang="hr-HR" b="1" dirty="0" err="1" smtClean="0"/>
              <a:t>Zdenkabl</a:t>
            </a:r>
            <a:r>
              <a:rPr lang="hr-HR" b="1" dirty="0" smtClean="0"/>
              <a:t>(2017</a:t>
            </a:r>
            <a:r>
              <a:rPr lang="hr-HR" b="1" dirty="0"/>
              <a:t>.)</a:t>
            </a:r>
          </a:p>
        </p:txBody>
      </p:sp>
    </p:spTree>
    <p:extLst>
      <p:ext uri="{BB962C8B-B14F-4D97-AF65-F5344CB8AC3E}">
        <p14:creationId xmlns:p14="http://schemas.microsoft.com/office/powerpoint/2010/main" val="27919184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394</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Finski jezik/Suomen kieli</vt:lpstr>
      <vt:lpstr>PowerPoint Presentation</vt:lpstr>
      <vt:lpstr>PowerPoint Presentation</vt:lpstr>
      <vt:lpstr>Dijalekti finskog jezika</vt:lpstr>
      <vt:lpstr>Finska abeceda i izgovor</vt:lpstr>
      <vt:lpstr>Tastatura s finskim slovima</vt:lpstr>
      <vt:lpstr>PowerPoint Presentation</vt:lpstr>
      <vt:lpstr>                                VOKALI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Finski jezik/Suomen kieli</dc:title>
  <dc:creator>Aspire7730</dc:creator>
  <cp:lastModifiedBy>Aspire7730</cp:lastModifiedBy>
  <cp:revision>10</cp:revision>
  <dcterms:created xsi:type="dcterms:W3CDTF">2018-02-20T09:41:58Z</dcterms:created>
  <dcterms:modified xsi:type="dcterms:W3CDTF">2018-12-31T16:41:21Z</dcterms:modified>
</cp:coreProperties>
</file>